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6.xml.rels" ContentType="application/vnd.openxmlformats-package.relationships+xml"/>
  <Override PartName="/ppt/slideLayouts/slideLayout1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_rels/presentation.xml.rels" ContentType="application/vnd.openxmlformats-package.relationships+xml"/>
  <Override PartName="/ppt/media/image20.png" ContentType="image/png"/>
  <Override PartName="/ppt/media/image5.png" ContentType="image/png"/>
  <Override PartName="/ppt/media/image18.png" ContentType="image/png"/>
  <Override PartName="/ppt/media/image2.jpeg" ContentType="image/jpeg"/>
  <Override PartName="/ppt/media/image21.png" ContentType="image/png"/>
  <Override PartName="/ppt/media/image1.jpeg" ContentType="image/jpeg"/>
  <Override PartName="/ppt/media/image17.png" ContentType="image/png"/>
  <Override PartName="/ppt/media/image26.jpeg" ContentType="image/jpeg"/>
  <Override PartName="/ppt/media/image28.jpeg" ContentType="image/jpeg"/>
  <Override PartName="/ppt/media/image9.jpeg" ContentType="image/jpeg"/>
  <Override PartName="/ppt/media/image27.png" ContentType="image/png"/>
  <Override PartName="/ppt/media/image8.jpeg" ContentType="image/jpeg"/>
  <Override PartName="/ppt/media/image24.jpeg" ContentType="image/jpeg"/>
  <Override PartName="/ppt/media/image25.png" ContentType="image/png"/>
  <Override PartName="/ppt/media/image3.jpeg" ContentType="image/jpeg"/>
  <Override PartName="/ppt/media/image16.png" ContentType="image/png"/>
  <Override PartName="/ppt/media/image10.jpeg" ContentType="image/jpeg"/>
  <Override PartName="/ppt/media/image14.png" ContentType="image/png"/>
  <Override PartName="/ppt/media/image4.jpeg" ContentType="image/jpeg"/>
  <Override PartName="/ppt/media/image6.jpeg" ContentType="image/jpeg"/>
  <Override PartName="/ppt/media/image22.jpeg" ContentType="image/jpeg"/>
  <Override PartName="/ppt/media/image11.jpeg" ContentType="image/jpeg"/>
  <Override PartName="/ppt/media/image12.jpeg" ContentType="image/jpeg"/>
  <Override PartName="/ppt/media/image19.png" ContentType="image/png"/>
  <Override PartName="/ppt/media/image13.jpeg" ContentType="image/jpeg"/>
  <Override PartName="/ppt/media/image15.png" ContentType="image/png"/>
  <Override PartName="/ppt/media/image7.jpeg" ContentType="image/jpeg"/>
  <Override PartName="/ppt/media/image23.jpeg" ContentType="image/jpeg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4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534AD927-3AA4-4380-9328-E46847A05A7A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7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B9DFB57-C12C-44AF-AFD5-A1A6891403B8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128520"/>
            <a:ext cx="8229240" cy="665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128520"/>
            <a:ext cx="8229240" cy="665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128520"/>
            <a:ext cx="8229240" cy="665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128520"/>
            <a:ext cx="8229240" cy="14346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2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Рисунок 40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457200" y="1828800"/>
            <a:ext cx="8229240" cy="201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800" spc="-1" strike="noStrike" u="sng">
                <a:solidFill>
                  <a:srgbClr val="ffffff"/>
                </a:solidFill>
                <a:uFillTx/>
                <a:latin typeface="Arial"/>
                <a:ea typeface="DejaVu Sans"/>
              </a:rPr>
              <a:t>ТОНКИЙ ЛЁД</a:t>
            </a:r>
            <a:endParaRPr b="0" lang="ru-RU" sz="8800" spc="-1" strike="noStrike"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1440" y="304920"/>
            <a:ext cx="916812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DejaVu Sans"/>
              </a:rPr>
              <a:t>Центр ГИМС Главного управления МЧС России по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DejaVu Sans"/>
              </a:rPr>
              <a:t>Ханты-Мансийскому автономному округу – Югре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51" name="Picture 3" descr=""/>
          <p:cNvPicPr/>
          <p:nvPr/>
        </p:nvPicPr>
        <p:blipFill>
          <a:blip r:embed="rId2"/>
          <a:srcRect l="0" t="0" r="10795" b="0"/>
          <a:stretch/>
        </p:blipFill>
        <p:spPr>
          <a:xfrm>
            <a:off x="0" y="19080"/>
            <a:ext cx="9143640" cy="683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53" name="Picture 4" descr=""/>
          <p:cNvPicPr/>
          <p:nvPr/>
        </p:nvPicPr>
        <p:blipFill>
          <a:blip r:embed="rId2"/>
          <a:srcRect l="0" t="0" r="0" b="8615"/>
          <a:stretch/>
        </p:blipFill>
        <p:spPr>
          <a:xfrm>
            <a:off x="411480" y="1728720"/>
            <a:ext cx="8321040" cy="5052600"/>
          </a:xfrm>
          <a:prstGeom prst="rect">
            <a:avLst/>
          </a:prstGeom>
          <a:ln>
            <a:noFill/>
          </a:ln>
        </p:spPr>
      </p:pic>
      <p:sp>
        <p:nvSpPr>
          <p:cNvPr id="154" name="CustomShape 1"/>
          <p:cNvSpPr/>
          <p:nvPr/>
        </p:nvSpPr>
        <p:spPr>
          <a:xfrm>
            <a:off x="0" y="228600"/>
            <a:ext cx="91436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температура воды в 2-3 </a:t>
            </a:r>
            <a:r>
              <a:rPr b="0" lang="ru-RU" sz="3600" spc="-1" strike="noStrike" baseline="30000">
                <a:solidFill>
                  <a:srgbClr val="000000"/>
                </a:solidFill>
                <a:latin typeface="Arial"/>
                <a:ea typeface="DejaVu Sans"/>
              </a:rPr>
              <a:t>0</a:t>
            </a: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С смертельна для человека через 10-15 минут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457200" y="2743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no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7" name="Picture 2" descr="F:\Безымянный 1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58" name="Picture 4" descr="C:\Users\ларчик\Desktop\esli-provalilsya-pod-led1.jpg"/>
          <p:cNvPicPr/>
          <p:nvPr/>
        </p:nvPicPr>
        <p:blipFill>
          <a:blip r:embed="rId2"/>
          <a:stretch/>
        </p:blipFill>
        <p:spPr>
          <a:xfrm>
            <a:off x="0" y="405000"/>
            <a:ext cx="9182160" cy="593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457200" y="2743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no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1" name="Picture 2" descr="F:\Безымянный 1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62" name="Picture 2" descr=""/>
          <p:cNvPicPr/>
          <p:nvPr/>
        </p:nvPicPr>
        <p:blipFill>
          <a:blip r:embed="rId2"/>
          <a:srcRect l="0" t="0" r="16294" b="0"/>
          <a:stretch/>
        </p:blipFill>
        <p:spPr>
          <a:xfrm>
            <a:off x="0" y="2772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63" name="CustomShape 3"/>
          <p:cNvSpPr/>
          <p:nvPr/>
        </p:nvSpPr>
        <p:spPr>
          <a:xfrm>
            <a:off x="0" y="27720"/>
            <a:ext cx="9143640" cy="173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ffffff"/>
                </a:solidFill>
                <a:latin typeface="Arial"/>
                <a:ea typeface="DejaVu Sans"/>
              </a:rPr>
              <a:t>Действуйте решительно и быстро: пострадавший быстро коченеет в ледяной воде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64" name="CustomShape 4"/>
          <p:cNvSpPr/>
          <p:nvPr/>
        </p:nvSpPr>
        <p:spPr>
          <a:xfrm>
            <a:off x="38160" y="5715000"/>
            <a:ext cx="601956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а намокшая одежда тянет его вниз.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457200" y="2743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no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7" name="Picture 2" descr="F:\Безымянный 1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68" name="Picture 5" descr=""/>
          <p:cNvPicPr/>
          <p:nvPr/>
        </p:nvPicPr>
        <p:blipFill>
          <a:blip r:embed="rId2"/>
          <a:stretch/>
        </p:blipFill>
        <p:spPr>
          <a:xfrm>
            <a:off x="0" y="43920"/>
            <a:ext cx="9143640" cy="6813720"/>
          </a:xfrm>
          <a:prstGeom prst="rect">
            <a:avLst/>
          </a:prstGeom>
          <a:ln>
            <a:noFill/>
          </a:ln>
        </p:spPr>
      </p:pic>
      <p:sp>
        <p:nvSpPr>
          <p:cNvPr id="169" name="CustomShape 3"/>
          <p:cNvSpPr/>
          <p:nvPr/>
        </p:nvSpPr>
        <p:spPr>
          <a:xfrm>
            <a:off x="19080" y="43920"/>
            <a:ext cx="91245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ffffff"/>
                </a:solidFill>
                <a:latin typeface="Arial"/>
                <a:ea typeface="DejaVu Sans"/>
              </a:rPr>
              <a:t>Ремни, шарф, любая доска, жердь, лыжи, веревка помогут Вам спасти человека.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Рисунок 79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0" y="188640"/>
            <a:ext cx="9143640" cy="143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ffffff"/>
                </a:solidFill>
                <a:latin typeface="Arial"/>
                <a:ea typeface="DejaVu Sans"/>
              </a:rPr>
              <a:t>СПАСИБО ЗА ВНИМАНИЕ</a:t>
            </a:r>
            <a:endParaRPr b="0" lang="ru-RU" sz="5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" dur="indefinite" restart="never" nodeType="tmRoot">
          <p:childTnLst>
            <p:seq>
              <p:cTn id="11" dur="indefinite" nodeType="mainSeq"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2" descr="F:\Безымянный 1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24" name="CustomShape 1"/>
          <p:cNvSpPr/>
          <p:nvPr/>
        </p:nvSpPr>
        <p:spPr>
          <a:xfrm>
            <a:off x="324000" y="228600"/>
            <a:ext cx="8495640" cy="137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  <a:spcBef>
                <a:spcPts val="598"/>
              </a:spcBef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Ежегодно в России на воде гибнут около 20 тысяч человек. Происходит это в разное время года и по различным причинам. Сегодня мы поговорим о правилах поведения на водоемах в период ледостава. 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8459640" y="6165720"/>
            <a:ext cx="431640" cy="431640"/>
          </a:xfrm>
          <a:custGeom>
            <a:avLst/>
            <a:gdLst/>
            <a:ahLst/>
            <a:rect l="l" t="t" r="r" b="b"/>
            <a:pathLst>
              <a:path w="1202" h="1202">
                <a:moveTo>
                  <a:pt x="0" y="0"/>
                </a:moveTo>
                <a:lnTo>
                  <a:pt x="1201" y="0"/>
                </a:lnTo>
                <a:lnTo>
                  <a:pt x="1201" y="1201"/>
                </a:lnTo>
                <a:lnTo>
                  <a:pt x="0" y="1201"/>
                </a:lnTo>
                <a:lnTo>
                  <a:pt x="0" y="0"/>
                </a:lnTo>
                <a:moveTo>
                  <a:pt x="0" y="0"/>
                </a:moveTo>
                <a:lnTo>
                  <a:pt x="1201" y="0"/>
                </a:lnTo>
                <a:lnTo>
                  <a:pt x="1123" y="77"/>
                </a:lnTo>
                <a:lnTo>
                  <a:pt x="77" y="77"/>
                </a:lnTo>
                <a:lnTo>
                  <a:pt x="0" y="0"/>
                </a:lnTo>
                <a:moveTo>
                  <a:pt x="1201" y="0"/>
                </a:moveTo>
                <a:lnTo>
                  <a:pt x="1201" y="1201"/>
                </a:lnTo>
                <a:lnTo>
                  <a:pt x="1123" y="1123"/>
                </a:lnTo>
                <a:lnTo>
                  <a:pt x="1123" y="77"/>
                </a:lnTo>
                <a:lnTo>
                  <a:pt x="1201" y="0"/>
                </a:lnTo>
                <a:moveTo>
                  <a:pt x="1201" y="1201"/>
                </a:moveTo>
                <a:lnTo>
                  <a:pt x="0" y="1201"/>
                </a:lnTo>
                <a:lnTo>
                  <a:pt x="77" y="1123"/>
                </a:lnTo>
                <a:lnTo>
                  <a:pt x="1123" y="1123"/>
                </a:lnTo>
                <a:lnTo>
                  <a:pt x="1201" y="1201"/>
                </a:lnTo>
                <a:moveTo>
                  <a:pt x="0" y="1201"/>
                </a:moveTo>
                <a:lnTo>
                  <a:pt x="0" y="0"/>
                </a:lnTo>
                <a:lnTo>
                  <a:pt x="77" y="77"/>
                </a:lnTo>
                <a:lnTo>
                  <a:pt x="77" y="1123"/>
                </a:lnTo>
                <a:lnTo>
                  <a:pt x="0" y="1201"/>
                </a:lnTo>
                <a:moveTo>
                  <a:pt x="210" y="416"/>
                </a:moveTo>
                <a:lnTo>
                  <a:pt x="405" y="416"/>
                </a:lnTo>
                <a:lnTo>
                  <a:pt x="405" y="713"/>
                </a:lnTo>
                <a:cubicBezTo>
                  <a:pt x="405" y="764"/>
                  <a:pt x="450" y="805"/>
                  <a:pt x="508" y="805"/>
                </a:cubicBezTo>
                <a:lnTo>
                  <a:pt x="600" y="805"/>
                </a:lnTo>
                <a:cubicBezTo>
                  <a:pt x="658" y="805"/>
                  <a:pt x="702" y="764"/>
                  <a:pt x="702" y="713"/>
                </a:cubicBezTo>
                <a:lnTo>
                  <a:pt x="702" y="416"/>
                </a:lnTo>
                <a:lnTo>
                  <a:pt x="600" y="416"/>
                </a:lnTo>
                <a:lnTo>
                  <a:pt x="795" y="221"/>
                </a:lnTo>
                <a:lnTo>
                  <a:pt x="999" y="416"/>
                </a:lnTo>
                <a:lnTo>
                  <a:pt x="897" y="416"/>
                </a:lnTo>
                <a:lnTo>
                  <a:pt x="897" y="713"/>
                </a:lnTo>
                <a:cubicBezTo>
                  <a:pt x="897" y="867"/>
                  <a:pt x="754" y="1009"/>
                  <a:pt x="600" y="1009"/>
                </a:cubicBezTo>
                <a:lnTo>
                  <a:pt x="508" y="1009"/>
                </a:lnTo>
                <a:cubicBezTo>
                  <a:pt x="354" y="1009"/>
                  <a:pt x="210" y="867"/>
                  <a:pt x="210" y="713"/>
                </a:cubicBezTo>
                <a:lnTo>
                  <a:pt x="210" y="416"/>
                </a:lnTo>
              </a:path>
            </a:pathLst>
          </a:custGeom>
          <a:solidFill>
            <a:srgbClr val="b3d2e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6" name="Picture 3" descr="C:\Users\ларчик\Desktop\ton-1.jpg"/>
          <p:cNvPicPr/>
          <p:nvPr/>
        </p:nvPicPr>
        <p:blipFill>
          <a:blip r:embed="rId2"/>
          <a:stretch/>
        </p:blipFill>
        <p:spPr>
          <a:xfrm>
            <a:off x="802440" y="1599840"/>
            <a:ext cx="7656840" cy="5192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457200" y="2743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no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" name="Picture 2" descr="F:\Безымянный 1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30" name="Picture 2" descr=""/>
          <p:cNvPicPr/>
          <p:nvPr/>
        </p:nvPicPr>
        <p:blipFill>
          <a:blip r:embed="rId2"/>
          <a:srcRect l="5000" t="0" r="9199" b="0"/>
          <a:stretch/>
        </p:blipFill>
        <p:spPr>
          <a:xfrm>
            <a:off x="476280" y="685800"/>
            <a:ext cx="8172000" cy="5486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" descr="F:\Безымянный 1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32" name="TextShape 1"/>
          <p:cNvSpPr txBox="1"/>
          <p:nvPr/>
        </p:nvSpPr>
        <p:spPr>
          <a:xfrm>
            <a:off x="380880" y="228600"/>
            <a:ext cx="8229240" cy="1371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3" name="Picture 2" descr="C:\Users\ларчик\Desktop\Bezopasnaya-tolshhina-lda-zimoy.jpg"/>
          <p:cNvPicPr/>
          <p:nvPr/>
        </p:nvPicPr>
        <p:blipFill>
          <a:blip r:embed="rId2"/>
          <a:stretch/>
        </p:blipFill>
        <p:spPr>
          <a:xfrm>
            <a:off x="152280" y="289080"/>
            <a:ext cx="8838720" cy="627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F:\Безымянный 1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324000" y="152280"/>
            <a:ext cx="8495640" cy="640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6" name="Picture 2" descr="C:\Users\ларчик\Desktop\86641906.jpg"/>
          <p:cNvPicPr/>
          <p:nvPr/>
        </p:nvPicPr>
        <p:blipFill>
          <a:blip r:embed="rId2"/>
          <a:srcRect l="0" t="29959" r="0" b="18285"/>
          <a:stretch/>
        </p:blipFill>
        <p:spPr>
          <a:xfrm>
            <a:off x="1066680" y="1600200"/>
            <a:ext cx="7435080" cy="5067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53">
                                  <p:stCondLst>
                                    <p:cond delay="0"/>
                                  </p:stCondLst>
                                  <p:endCondLst>
                                    <p:cond delay="0" evt="begin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457200" y="2743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no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Picture 2" descr="F:\Безымянный 1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40" name="Picture 2" descr="C:\Users\ларчик\Desktop\551_x922.jpg"/>
          <p:cNvPicPr/>
          <p:nvPr/>
        </p:nvPicPr>
        <p:blipFill>
          <a:blip r:embed="rId2"/>
          <a:srcRect l="7809" t="15610" r="3468" b="5527"/>
          <a:stretch/>
        </p:blipFill>
        <p:spPr>
          <a:xfrm>
            <a:off x="-288720" y="152280"/>
            <a:ext cx="9451440" cy="6476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457200" y="2743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no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" name="Picture 2" descr="F:\Безымянный 1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44" name="Picture 3" descr="C:\Users\ларчик\Desktop\1aca3ff39fe90226743d8aa44fd592e7.jpg"/>
          <p:cNvPicPr/>
          <p:nvPr/>
        </p:nvPicPr>
        <p:blipFill>
          <a:blip r:embed="rId2"/>
          <a:srcRect l="6839" t="0" r="13659" b="0"/>
          <a:stretch/>
        </p:blipFill>
        <p:spPr>
          <a:xfrm>
            <a:off x="756000" y="1257480"/>
            <a:ext cx="7631640" cy="5399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5" name="CustomShape 3"/>
          <p:cNvSpPr/>
          <p:nvPr/>
        </p:nvSpPr>
        <p:spPr>
          <a:xfrm>
            <a:off x="228600" y="180000"/>
            <a:ext cx="89150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000000"/>
                </a:solidFill>
                <a:latin typeface="Arial"/>
                <a:ea typeface="DejaVu Sans"/>
              </a:rPr>
              <a:t>Проверять прочность льда ударами ног ОПАСНО! 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47" name="Рисунок 1" descr=""/>
          <p:cNvPicPr/>
          <p:nvPr/>
        </p:nvPicPr>
        <p:blipFill>
          <a:blip r:embed="rId2"/>
          <a:srcRect l="0" t="32426" r="0" b="0"/>
          <a:stretch/>
        </p:blipFill>
        <p:spPr>
          <a:xfrm>
            <a:off x="1600200" y="0"/>
            <a:ext cx="5738400" cy="6894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49" name="Picture 3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1719</TotalTime>
  <Application>LibreOffice/6.4.4.2$Linux_X86_64 LibreOffice_project/40$Build-2</Application>
  <Words>107</Words>
  <Paragraphs>11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2009-01-28T10:11:03Z</dcterms:created>
  <dc:creator>Sam</dc:creator>
  <dc:description/>
  <dc:language>en-US</dc:language>
  <cp:lastModifiedBy/>
  <dcterms:modified xsi:type="dcterms:W3CDTF">2024-11-03T15:20:35Z</dcterms:modified>
  <cp:revision>133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XTAG2">
    <vt:lpwstr>0008007c0d0000000000010243100207f6000400038000</vt:lpwstr>
  </property>
  <property fmtid="{D5CDD505-2E9C-101B-9397-08002B2CF9AE}" pid="8" name="Notes">
    <vt:i4>1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15</vt:i4>
  </property>
</Properties>
</file>